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54"/>
  </p:notesMasterIdLst>
  <p:sldIdLst>
    <p:sldId id="267" r:id="rId3"/>
    <p:sldId id="305" r:id="rId4"/>
    <p:sldId id="302" r:id="rId5"/>
    <p:sldId id="301" r:id="rId6"/>
    <p:sldId id="268" r:id="rId7"/>
    <p:sldId id="309" r:id="rId8"/>
    <p:sldId id="269" r:id="rId9"/>
    <p:sldId id="270" r:id="rId10"/>
    <p:sldId id="307" r:id="rId11"/>
    <p:sldId id="271" r:id="rId12"/>
    <p:sldId id="272" r:id="rId13"/>
    <p:sldId id="308" r:id="rId14"/>
    <p:sldId id="273" r:id="rId15"/>
    <p:sldId id="274" r:id="rId16"/>
    <p:sldId id="275" r:id="rId17"/>
    <p:sldId id="310" r:id="rId18"/>
    <p:sldId id="276" r:id="rId19"/>
    <p:sldId id="278" r:id="rId20"/>
    <p:sldId id="279" r:id="rId21"/>
    <p:sldId id="280" r:id="rId22"/>
    <p:sldId id="281" r:id="rId23"/>
    <p:sldId id="317" r:id="rId24"/>
    <p:sldId id="282" r:id="rId25"/>
    <p:sldId id="284" r:id="rId26"/>
    <p:sldId id="285" r:id="rId27"/>
    <p:sldId id="286" r:id="rId28"/>
    <p:sldId id="287" r:id="rId29"/>
    <p:sldId id="288" r:id="rId30"/>
    <p:sldId id="277" r:id="rId31"/>
    <p:sldId id="289" r:id="rId32"/>
    <p:sldId id="290" r:id="rId33"/>
    <p:sldId id="291" r:id="rId34"/>
    <p:sldId id="31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18" r:id="rId45"/>
    <p:sldId id="312" r:id="rId46"/>
    <p:sldId id="303" r:id="rId47"/>
    <p:sldId id="304" r:id="rId48"/>
    <p:sldId id="313" r:id="rId49"/>
    <p:sldId id="314" r:id="rId50"/>
    <p:sldId id="315" r:id="rId51"/>
    <p:sldId id="316" r:id="rId52"/>
    <p:sldId id="306" r:id="rId53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18. 03. 2023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x-none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x-none" sz="800" b="0" dirty="0">
                <a:solidFill>
                  <a:schemeClr val="bg1"/>
                </a:solidFill>
              </a:rPr>
              <a:t>©</a:t>
            </a:r>
            <a:r>
              <a:rPr lang="sr-Latn-CS" altLang="x-none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x-none" sz="800" b="0" dirty="0"/>
              <a:t> </a:t>
            </a:r>
            <a:r>
              <a:rPr lang="sr-Latn-CS" altLang="x-none" sz="800" b="0" dirty="0">
                <a:solidFill>
                  <a:schemeClr val="bg1"/>
                </a:solidFill>
              </a:rPr>
              <a:t>Beograd</a:t>
            </a:r>
            <a:r>
              <a:rPr lang="en-GB" altLang="x-none" sz="800" b="0" dirty="0">
                <a:solidFill>
                  <a:schemeClr val="bg1"/>
                </a:solidFill>
              </a:rPr>
              <a:t>   </a:t>
            </a:r>
            <a:r>
              <a:rPr lang="sr-Latn-CS" altLang="x-none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x-none" sz="800" b="0" dirty="0">
                <a:solidFill>
                  <a:schemeClr val="bg1"/>
                </a:solidFill>
              </a:rPr>
              <a:t>.</a:t>
            </a:r>
            <a:endParaRPr lang="en-GB" altLang="x-none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4159251" y="6373814"/>
            <a:ext cx="7048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smtClean="0"/>
              <a:t>CS103 Strukture podataka i algoritmi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615085" y="6370639"/>
            <a:ext cx="1079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217C2-0463-4A5E-BF26-379ED954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x-none" smtClean="0"/>
              <a:t>18. 03. 2023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x-none" smtClean="0"/>
              <a:t>‹#›</a:t>
            </a:fld>
            <a:endParaRPr lang="x-none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887" y="2722208"/>
            <a:ext cx="11088914" cy="8617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5000" b="1" dirty="0" smtClean="0">
                <a:solidFill>
                  <a:srgbClr val="A70431"/>
                </a:solidFill>
              </a:rPr>
              <a:t>GUI i </a:t>
            </a:r>
            <a:r>
              <a:rPr lang="en-US" sz="5000" b="1" dirty="0" err="1" smtClean="0">
                <a:solidFill>
                  <a:srgbClr val="A70431"/>
                </a:solidFill>
              </a:rPr>
              <a:t>Informaciona</a:t>
            </a:r>
            <a:r>
              <a:rPr lang="en-US" sz="5000" b="1" dirty="0" smtClean="0">
                <a:solidFill>
                  <a:srgbClr val="A70431"/>
                </a:solidFill>
              </a:rPr>
              <a:t> </a:t>
            </a:r>
            <a:r>
              <a:rPr lang="en-US" sz="5000" b="1" dirty="0" err="1" smtClean="0">
                <a:solidFill>
                  <a:srgbClr val="A70431"/>
                </a:solidFill>
              </a:rPr>
              <a:t>arhitektura</a:t>
            </a:r>
            <a:endParaRPr lang="en-US" sz="5000" b="1" dirty="0">
              <a:solidFill>
                <a:srgbClr val="A70431"/>
              </a:solidFill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3438070" y="3578187"/>
            <a:ext cx="5638817" cy="2729081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Oznaka predmeta:</a:t>
            </a:r>
            <a:r>
              <a:rPr lang="sr-Latn-CS" altLang="x-none" sz="2400" b="1" dirty="0"/>
              <a:t> 	IT370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Naziv predmeta:</a:t>
            </a:r>
            <a:r>
              <a:rPr lang="sr-Latn-CS" altLang="x-none" sz="2400" b="1" dirty="0"/>
              <a:t>  	IČR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Predavanje br. </a:t>
            </a:r>
            <a:r>
              <a:rPr lang="en-US" altLang="x-none" sz="2400" dirty="0" smtClean="0"/>
              <a:t>5</a:t>
            </a:r>
            <a:r>
              <a:rPr lang="sr-Latn-CS" altLang="x-none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dirty="0" err="1"/>
              <a:t>Predavač</a:t>
            </a:r>
            <a:r>
              <a:rPr lang="en-US" altLang="x-none" sz="2400" dirty="0"/>
              <a:t>:		</a:t>
            </a:r>
            <a:r>
              <a:rPr lang="sr-Latn-CS" altLang="x-none" sz="2400" b="1" dirty="0"/>
              <a:t>Katarina </a:t>
            </a:r>
            <a:r>
              <a:rPr lang="sr-Latn-CS" altLang="x-none" sz="2400" b="1" dirty="0" smtClean="0"/>
              <a:t>Kaplarski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x-none" sz="2400" b="1" dirty="0" smtClean="0"/>
              <a:t>				</a:t>
            </a:r>
            <a:r>
              <a:rPr lang="en-US" altLang="x-none" sz="2400" b="1" dirty="0" smtClean="0"/>
              <a:t>Milo</a:t>
            </a:r>
            <a:r>
              <a:rPr lang="sr-Latn-RS" altLang="x-none" sz="2400" b="1" dirty="0" smtClean="0"/>
              <a:t>š Kostić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b="1" dirty="0"/>
              <a:t>	</a:t>
            </a:r>
            <a:r>
              <a:rPr lang="en-US" altLang="x-none" sz="2400" b="1" dirty="0" smtClean="0"/>
              <a:t>			Milan Li</a:t>
            </a:r>
            <a:r>
              <a:rPr lang="sr-Latn-RS" altLang="x-none" sz="2400" b="1" dirty="0" smtClean="0"/>
              <a:t>čina</a:t>
            </a:r>
            <a:endParaRPr lang="sr-Latn-CS" altLang="x-none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Školska godina:	</a:t>
            </a:r>
            <a:r>
              <a:rPr lang="sr-Latn-CS" altLang="x-none" sz="2400" b="1" dirty="0"/>
              <a:t>20</a:t>
            </a:r>
            <a:r>
              <a:rPr lang="en-US" altLang="x-none" sz="2400" b="1" dirty="0" smtClean="0"/>
              <a:t>22</a:t>
            </a:r>
            <a:r>
              <a:rPr lang="sr-Latn-CS" altLang="x-none" sz="2400" b="1" dirty="0" smtClean="0"/>
              <a:t>/202</a:t>
            </a:r>
            <a:r>
              <a:rPr lang="en-US" altLang="x-none" sz="2400" b="1" dirty="0" smtClean="0"/>
              <a:t>3</a:t>
            </a:r>
            <a:r>
              <a:rPr lang="sr-Latn-CS" altLang="x-none" sz="2400" b="1" dirty="0" smtClean="0"/>
              <a:t>.</a:t>
            </a:r>
            <a:endParaRPr lang="en-GB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23035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Apple-Lisa</a:t>
            </a:r>
            <a:endParaRPr lang="en-US" dirty="0"/>
          </a:p>
        </p:txBody>
      </p:sp>
      <p:pic>
        <p:nvPicPr>
          <p:cNvPr id="4099" name="Picture 3" descr="F:\fax\Metropolitan\Materijali\Predavanja i prezentacije 2021_2022\IT370 Prezentacije\L05\2C13qClTJaJlXFbT.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/>
          <a:stretch/>
        </p:blipFill>
        <p:spPr bwMode="auto">
          <a:xfrm>
            <a:off x="428642" y="1557865"/>
            <a:ext cx="4862176" cy="388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:\fax\Metropolitan\Materijali\Predavanja i prezentacije 2021_2022\IT370 Prezentacije\L05\lisaos31menusani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818" y="1777925"/>
            <a:ext cx="6498081" cy="328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Apple Lisa računar</a:t>
            </a:r>
            <a:r>
              <a:rPr lang="en-US" dirty="0" smtClean="0"/>
              <a:t> (1983.)</a:t>
            </a:r>
            <a:r>
              <a:rPr lang="sr-Latn-RS" dirty="0" smtClean="0"/>
              <a:t> i njegov GUI proizveden od strane Apple-a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Macintosh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Macintosh računar</a:t>
            </a:r>
            <a:r>
              <a:rPr lang="en-US" dirty="0" smtClean="0"/>
              <a:t> (1984.)</a:t>
            </a:r>
            <a:r>
              <a:rPr lang="sr-Latn-RS" dirty="0" smtClean="0"/>
              <a:t> i njegov GUI proizveden od strane Apple-a</a:t>
            </a:r>
            <a:endParaRPr lang="en-US" dirty="0"/>
          </a:p>
        </p:txBody>
      </p:sp>
      <p:pic>
        <p:nvPicPr>
          <p:cNvPr id="3074" name="Picture 2" descr="F:\fax\Metropolitan\Materijali\Predavanja i prezentacije 2021_2022\IT370 Prezentacije\L05\Hell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" r="3917"/>
          <a:stretch/>
        </p:blipFill>
        <p:spPr bwMode="auto">
          <a:xfrm>
            <a:off x="232833" y="1251425"/>
            <a:ext cx="5477933" cy="420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fax\Metropolitan\Materijali\mDita materijal za predmete\IT370\IT370\IT370-L05\resources\IT2008-HCI-DEI-GUI-IstorijaGUI-Slika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44962"/>
            <a:ext cx="488632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4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VisiOn</a:t>
            </a:r>
            <a:endParaRPr lang="en-US" dirty="0"/>
          </a:p>
        </p:txBody>
      </p:sp>
      <p:pic>
        <p:nvPicPr>
          <p:cNvPr id="2050" name="Picture 2" descr="F:\fax\Metropolitan\Materijali\mDita materijal za predmete\IT370\IT370\IT370-L05\resources\IT2008-HCI-DEI-GUI-IstorijaGUI-Slik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71" y="1835471"/>
            <a:ext cx="4682215" cy="321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Visi</a:t>
            </a:r>
            <a:r>
              <a:rPr lang="sr-Latn-RS" dirty="0" smtClean="0"/>
              <a:t>On GUI sistem</a:t>
            </a:r>
            <a:r>
              <a:rPr lang="en-US" dirty="0" smtClean="0"/>
              <a:t> (1983.)</a:t>
            </a:r>
            <a:endParaRPr lang="en-US" dirty="0"/>
          </a:p>
        </p:txBody>
      </p:sp>
      <p:pic>
        <p:nvPicPr>
          <p:cNvPr id="2051" name="Picture 3" descr="F:\fax\Metropolitan\Materijali\Predavanja i prezentacije 2021_2022\IT370 Prezentacije\L05\347b07081943f955e83b5996b49566b9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334" y="1117599"/>
            <a:ext cx="4864906" cy="30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fax\Metropolitan\Materijali\Predavanja i prezentacije 2021_2022\IT370 Prezentacije\L05\visional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39" y="3195993"/>
            <a:ext cx="4307001" cy="2691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2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Windows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64" y="1226554"/>
            <a:ext cx="5697682" cy="4273262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GUI Windows </a:t>
            </a:r>
            <a:r>
              <a:rPr lang="sr-Latn-RS" dirty="0" smtClean="0"/>
              <a:t>1.0</a:t>
            </a:r>
            <a:r>
              <a:rPr lang="en-US" dirty="0" smtClean="0"/>
              <a:t> (1985.)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Windows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164" y="1226554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GUI </a:t>
            </a:r>
            <a:r>
              <a:rPr lang="sr-Latn-RS" dirty="0" smtClean="0"/>
              <a:t>Windows 3.0</a:t>
            </a:r>
            <a:r>
              <a:rPr lang="en-US" dirty="0" smtClean="0"/>
              <a:t> (1990.)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2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Microsoft Bob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98" y="1316459"/>
            <a:ext cx="5248805" cy="3931832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Microsoft </a:t>
            </a:r>
            <a:r>
              <a:rPr lang="sr-Latn-RS" dirty="0" smtClean="0"/>
              <a:t>Bob – Windows layer</a:t>
            </a:r>
            <a:r>
              <a:rPr lang="en-US" dirty="0" smtClean="0"/>
              <a:t> (1995.)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50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2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 smtClean="0">
                <a:solidFill>
                  <a:srgbClr val="A70431"/>
                </a:solidFill>
              </a:rPr>
              <a:t>Informaciona arhitektura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zadataka</a:t>
            </a:r>
            <a:r>
              <a:rPr lang="en-US" dirty="0"/>
              <a:t> </a:t>
            </a:r>
            <a:r>
              <a:rPr lang="en-US" dirty="0" err="1"/>
              <a:t>grafičkog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je da </a:t>
            </a:r>
            <a:r>
              <a:rPr lang="en-US" dirty="0" err="1">
                <a:solidFill>
                  <a:srgbClr val="FF0000"/>
                </a:solidFill>
              </a:rPr>
              <a:t>prikaže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različite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informacione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objekte</a:t>
            </a:r>
            <a:r>
              <a:rPr lang="en-US" dirty="0"/>
              <a:t> </a:t>
            </a:r>
            <a:r>
              <a:rPr lang="en-US" dirty="0" err="1"/>
              <a:t>korisniku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adekvatan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način</a:t>
            </a:r>
            <a:r>
              <a:rPr lang="sr-Latn-RS" dirty="0" smtClean="0">
                <a:solidFill>
                  <a:srgbClr val="FF0000"/>
                </a:solidFill>
              </a:rPr>
              <a:t> </a:t>
            </a:r>
            <a:r>
              <a:rPr lang="sr-Latn-RS" dirty="0" smtClean="0"/>
              <a:t>korišćenjem: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pl-PL" dirty="0" smtClean="0"/>
              <a:t>Liste </a:t>
            </a:r>
            <a:r>
              <a:rPr lang="pl-PL" dirty="0"/>
              <a:t>objekata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pl-PL" dirty="0" smtClean="0"/>
              <a:t>Liste </a:t>
            </a:r>
            <a:r>
              <a:rPr lang="pl-PL" dirty="0"/>
              <a:t>akcija ili zadataka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pl-PL" dirty="0" smtClean="0"/>
              <a:t>Liste </a:t>
            </a:r>
            <a:r>
              <a:rPr lang="pl-PL" dirty="0"/>
              <a:t>kategorija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pl-PL" dirty="0" smtClean="0"/>
              <a:t>Liste </a:t>
            </a:r>
            <a:r>
              <a:rPr lang="pl-PL" dirty="0"/>
              <a:t>alata </a:t>
            </a:r>
          </a:p>
          <a:p>
            <a:pPr marL="342900" indent="-342900">
              <a:buFont typeface="Courier New" pitchFamily="49" charset="0"/>
              <a:buChar char="o"/>
            </a:pP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od </a:t>
            </a:r>
            <a:r>
              <a:rPr lang="en-US" dirty="0" err="1"/>
              <a:t>ovih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, a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kombinuju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istovremeno</a:t>
            </a:r>
            <a:r>
              <a:rPr lang="en-US" b="1" dirty="0"/>
              <a:t>.</a:t>
            </a:r>
            <a:r>
              <a:rPr lang="en-US" dirty="0"/>
              <a:t>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Grafičkog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Lista Objekata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3" y="1301750"/>
            <a:ext cx="8508306" cy="4237822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Linearna 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6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Dvodimenzionalne tabele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15" y="1091087"/>
            <a:ext cx="5995169" cy="4436424"/>
          </a:xfrm>
        </p:spPr>
      </p:pic>
      <p:sp>
        <p:nvSpPr>
          <p:cNvPr id="4" name="TextBox 3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Dizajn tabele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02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431"/>
                </a:solidFill>
              </a:rPr>
              <a:t>1 – </a:t>
            </a:r>
            <a:r>
              <a:rPr lang="en-US" dirty="0" err="1" smtClean="0">
                <a:solidFill>
                  <a:srgbClr val="A70431"/>
                </a:solidFill>
              </a:rPr>
              <a:t>Istorija</a:t>
            </a:r>
            <a:r>
              <a:rPr lang="en-US" dirty="0" smtClean="0">
                <a:solidFill>
                  <a:srgbClr val="A70431"/>
                </a:solidFill>
              </a:rPr>
              <a:t> </a:t>
            </a:r>
            <a:r>
              <a:rPr lang="en-US" dirty="0" err="1" smtClean="0">
                <a:solidFill>
                  <a:srgbClr val="A70431"/>
                </a:solidFill>
              </a:rPr>
              <a:t>Grafi</a:t>
            </a:r>
            <a:r>
              <a:rPr lang="sr-Latn-RS" dirty="0" smtClean="0">
                <a:solidFill>
                  <a:srgbClr val="A70431"/>
                </a:solidFill>
              </a:rPr>
              <a:t>čkog korisničkog interfejsa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Hijerarhijske forme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323" y="1222087"/>
            <a:ext cx="7643620" cy="4351338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Hijerarhijska forma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Prostorna organizacija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7" y="1377780"/>
            <a:ext cx="5147559" cy="3795183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Prostorna organizacija na mapi i desktop-u</a:t>
            </a:r>
            <a:endParaRPr lang="en-US" dirty="0"/>
          </a:p>
        </p:txBody>
      </p:sp>
      <p:pic>
        <p:nvPicPr>
          <p:cNvPr id="11266" name="Picture 2" descr="F:\fax\Metropolitan\Materijali\Predavanja i prezentacije 2021_2022\IT370 Prezentacije\L05\3257190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754" y="1498598"/>
            <a:ext cx="6321777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6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akcija</a:t>
            </a:r>
            <a:r>
              <a:rPr lang="en-US" dirty="0"/>
              <a:t> se </a:t>
            </a:r>
            <a:r>
              <a:rPr lang="en-US" dirty="0" err="1"/>
              <a:t>koristi</a:t>
            </a:r>
            <a:r>
              <a:rPr lang="en-US" dirty="0"/>
              <a:t> da u </a:t>
            </a:r>
            <a:r>
              <a:rPr lang="en-US" dirty="0" err="1"/>
              <a:t>grafičkom</a:t>
            </a:r>
            <a:r>
              <a:rPr lang="en-US" dirty="0"/>
              <a:t> </a:t>
            </a:r>
            <a:r>
              <a:rPr lang="en-US" dirty="0" err="1"/>
              <a:t>interfejsu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prikaže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moguće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akcije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izvede</a:t>
            </a:r>
            <a:r>
              <a:rPr lang="en-US" dirty="0"/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solidFill>
                  <a:srgbClr val="FF0000"/>
                </a:solidFill>
              </a:rPr>
              <a:t>Akcije</a:t>
            </a:r>
            <a:r>
              <a:rPr lang="sr-Latn-RS" dirty="0" smtClean="0"/>
              <a:t> mogu biti</a:t>
            </a:r>
            <a:r>
              <a:rPr lang="en-US" dirty="0" smtClean="0"/>
              <a:t> </a:t>
            </a:r>
            <a:r>
              <a:rPr lang="en-US" dirty="0" err="1"/>
              <a:t>prikazane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načine</a:t>
            </a:r>
            <a:r>
              <a:rPr lang="en-US" dirty="0"/>
              <a:t>: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Dugmad</a:t>
            </a:r>
            <a:r>
              <a:rPr lang="en-US" dirty="0" smtClean="0"/>
              <a:t> 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Traka</a:t>
            </a:r>
            <a:r>
              <a:rPr lang="en-US" dirty="0" smtClean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menijem</a:t>
            </a:r>
            <a:r>
              <a:rPr lang="en-US" dirty="0"/>
              <a:t> (menu bar)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Iskačući</a:t>
            </a:r>
            <a:r>
              <a:rPr lang="en-US" dirty="0" smtClean="0"/>
              <a:t> </a:t>
            </a:r>
            <a:r>
              <a:rPr lang="en-US" dirty="0" err="1"/>
              <a:t>meni</a:t>
            </a:r>
            <a:r>
              <a:rPr lang="en-US" dirty="0"/>
              <a:t> (pop-up menu)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Padajući</a:t>
            </a:r>
            <a:r>
              <a:rPr lang="en-US" dirty="0" smtClean="0"/>
              <a:t> </a:t>
            </a:r>
            <a:r>
              <a:rPr lang="en-US" dirty="0" err="1"/>
              <a:t>meni</a:t>
            </a:r>
            <a:r>
              <a:rPr lang="en-US" dirty="0"/>
              <a:t> (drop down menu)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Traka</a:t>
            </a:r>
            <a:r>
              <a:rPr lang="en-US" dirty="0" smtClean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alatima</a:t>
            </a:r>
            <a:r>
              <a:rPr lang="en-US" dirty="0"/>
              <a:t> (toolbar)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Linkovi</a:t>
            </a:r>
            <a:r>
              <a:rPr lang="en-US" dirty="0" smtClean="0"/>
              <a:t> 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Akcioni</a:t>
            </a:r>
            <a:r>
              <a:rPr lang="en-US" dirty="0" smtClean="0"/>
              <a:t> </a:t>
            </a:r>
            <a:r>
              <a:rPr lang="en-US" dirty="0" err="1"/>
              <a:t>paneli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Prostorna</a:t>
            </a:r>
            <a:r>
              <a:rPr lang="en-US" dirty="0" smtClean="0"/>
              <a:t> </a:t>
            </a:r>
            <a:r>
              <a:rPr lang="en-US" dirty="0" err="1"/>
              <a:t>organizacija</a:t>
            </a:r>
            <a:r>
              <a:rPr lang="en-US" dirty="0"/>
              <a:t> </a:t>
            </a:r>
            <a:r>
              <a:rPr lang="en-US" dirty="0" err="1"/>
              <a:t>komandnih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akcija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52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1" t="203" r="35872" b="-203"/>
          <a:stretch/>
        </p:blipFill>
        <p:spPr>
          <a:xfrm>
            <a:off x="2294467" y="1352380"/>
            <a:ext cx="2573866" cy="413194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 smtClean="0"/>
              <a:t>Dugmad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3" r="54834" b="5885"/>
          <a:stretch/>
        </p:blipFill>
        <p:spPr>
          <a:xfrm>
            <a:off x="7139457" y="1353961"/>
            <a:ext cx="2372247" cy="202342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6" t="6946" r="8290" b="5542"/>
          <a:stretch/>
        </p:blipFill>
        <p:spPr>
          <a:xfrm>
            <a:off x="6698240" y="3504269"/>
            <a:ext cx="3530183" cy="2171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Komandna i opciona dugmad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Traka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menijima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75" y="1403350"/>
            <a:ext cx="7803450" cy="4351338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Padajući meni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8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Tipovi menija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990" y="1335617"/>
            <a:ext cx="6442019" cy="4351338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Traka sa alatima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5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kategorija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793610"/>
            <a:ext cx="7644678" cy="3032389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</a:t>
            </a:r>
            <a:r>
              <a:rPr lang="pl-PL" dirty="0" smtClean="0"/>
              <a:t>Lista </a:t>
            </a:r>
            <a:r>
              <a:rPr lang="pl-PL" dirty="0"/>
              <a:t>kategorija i podkategorija u meniju veb sajta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88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Lista</a:t>
            </a:r>
            <a:r>
              <a:rPr lang="en-US" dirty="0" smtClean="0"/>
              <a:t> </a:t>
            </a:r>
            <a:r>
              <a:rPr lang="en-US" dirty="0" err="1" smtClean="0"/>
              <a:t>alata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378" y="1369483"/>
            <a:ext cx="5343245" cy="4085333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</a:t>
            </a:r>
            <a:r>
              <a:rPr lang="pl-PL" dirty="0" smtClean="0"/>
              <a:t>Lista alata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6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Fizička struktura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Osnovni</a:t>
            </a:r>
            <a:r>
              <a:rPr lang="en-US" dirty="0"/>
              <a:t> </a:t>
            </a:r>
            <a:r>
              <a:rPr lang="en-US" dirty="0" err="1"/>
              <a:t>kontejner</a:t>
            </a:r>
            <a:r>
              <a:rPr lang="en-US" dirty="0"/>
              <a:t> je desktop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sadrži</a:t>
            </a:r>
            <a:r>
              <a:rPr lang="en-US" dirty="0"/>
              <a:t> i </a:t>
            </a:r>
            <a:r>
              <a:rPr lang="en-US" dirty="0" err="1">
                <a:solidFill>
                  <a:srgbClr val="FF0000"/>
                </a:solidFill>
              </a:rPr>
              <a:t>prozore</a:t>
            </a:r>
            <a:r>
              <a:rPr lang="en-US" dirty="0"/>
              <a:t> i </a:t>
            </a:r>
            <a:r>
              <a:rPr lang="en-US" dirty="0" err="1">
                <a:solidFill>
                  <a:srgbClr val="FF0000"/>
                </a:solidFill>
              </a:rPr>
              <a:t>stranice</a:t>
            </a:r>
            <a:r>
              <a:rPr lang="en-US" dirty="0"/>
              <a:t> i </a:t>
            </a:r>
            <a:r>
              <a:rPr lang="en-US" dirty="0" err="1">
                <a:solidFill>
                  <a:srgbClr val="FF0000"/>
                </a:solidFill>
              </a:rPr>
              <a:t>kontrole</a:t>
            </a:r>
            <a:r>
              <a:rPr lang="en-US" dirty="0"/>
              <a:t>. </a:t>
            </a:r>
            <a:endParaRPr lang="sr-Latn-RS" dirty="0" smtClean="0"/>
          </a:p>
          <a:p>
            <a:endParaRPr lang="sr-Latn-R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Fizička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struktura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: </a:t>
            </a:r>
            <a:endParaRPr lang="sr-Latn-RS" b="1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/>
              <a:t>V</a:t>
            </a:r>
            <a:r>
              <a:rPr lang="en-US" dirty="0" err="1" smtClean="0"/>
              <a:t>išestrukih</a:t>
            </a:r>
            <a:r>
              <a:rPr lang="en-US" dirty="0" smtClean="0"/>
              <a:t> </a:t>
            </a:r>
            <a:r>
              <a:rPr lang="en-US" dirty="0" err="1"/>
              <a:t>prozora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/>
              <a:t>J</a:t>
            </a:r>
            <a:r>
              <a:rPr lang="en-US" dirty="0" err="1" smtClean="0"/>
              <a:t>ednog</a:t>
            </a:r>
            <a:r>
              <a:rPr lang="en-US" dirty="0" smtClean="0"/>
              <a:t> </a:t>
            </a:r>
            <a:r>
              <a:rPr lang="en-US" dirty="0" err="1"/>
              <a:t>prozora</a:t>
            </a:r>
            <a:r>
              <a:rPr lang="en-US" dirty="0"/>
              <a:t> </a:t>
            </a:r>
            <a:r>
              <a:rPr lang="en-US" dirty="0" err="1"/>
              <a:t>izdeljenog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prozorskih</a:t>
            </a:r>
            <a:r>
              <a:rPr lang="en-US" dirty="0"/>
              <a:t> </a:t>
            </a:r>
            <a:r>
              <a:rPr lang="en-US" dirty="0" err="1"/>
              <a:t>okana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/>
              <a:t>J</a:t>
            </a:r>
            <a:r>
              <a:rPr lang="en-US" dirty="0" err="1" smtClean="0"/>
              <a:t>ednog</a:t>
            </a:r>
            <a:r>
              <a:rPr lang="en-US" dirty="0" smtClean="0"/>
              <a:t> </a:t>
            </a:r>
            <a:r>
              <a:rPr lang="en-US" dirty="0" err="1"/>
              <a:t>prozora</a:t>
            </a:r>
            <a:r>
              <a:rPr lang="en-US" dirty="0"/>
              <a:t> </a:t>
            </a:r>
            <a:r>
              <a:rPr lang="en-US" dirty="0" err="1"/>
              <a:t>čiji</a:t>
            </a:r>
            <a:r>
              <a:rPr lang="en-US" dirty="0"/>
              <a:t> se </a:t>
            </a:r>
            <a:r>
              <a:rPr lang="en-US" dirty="0" err="1"/>
              <a:t>sadržaj</a:t>
            </a:r>
            <a:r>
              <a:rPr lang="en-US" dirty="0"/>
              <a:t> </a:t>
            </a:r>
            <a:r>
              <a:rPr lang="en-US" dirty="0" err="1"/>
              <a:t>smenjuje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/>
              <a:t>3D </a:t>
            </a:r>
            <a:r>
              <a:rPr lang="en-US" dirty="0" err="1"/>
              <a:t>prozora</a:t>
            </a:r>
            <a:r>
              <a:rPr lang="en-US" dirty="0"/>
              <a:t> </a:t>
            </a:r>
          </a:p>
        </p:txBody>
      </p:sp>
      <p:pic>
        <p:nvPicPr>
          <p:cNvPr id="9218" name="Picture 2" descr="F:\fax\Metropolitan\Materijali\mDita materijal za predmete\IT370\IT370\IT370-L05\resources\IT2008-HCI-DEI-GUI-INFORMACIONAARHITEKTURA-Slika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4" t="12702" r="25464" b="8650"/>
          <a:stretch/>
        </p:blipFill>
        <p:spPr bwMode="auto">
          <a:xfrm>
            <a:off x="8678332" y="3048845"/>
            <a:ext cx="2700867" cy="259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86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Višestruki prozori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5" r="12151" b="4220"/>
          <a:stretch/>
        </p:blipFill>
        <p:spPr>
          <a:xfrm>
            <a:off x="3073400" y="1250950"/>
            <a:ext cx="6206068" cy="4167717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Višestruki prozori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14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 smtClean="0"/>
              <a:t>Grafički korisnički </a:t>
            </a:r>
            <a:r>
              <a:rPr lang="en-US" dirty="0" err="1" smtClean="0"/>
              <a:t>interfejs</a:t>
            </a:r>
            <a:endParaRPr lang="en-US" dirty="0"/>
          </a:p>
        </p:txBody>
      </p:sp>
      <p:pic>
        <p:nvPicPr>
          <p:cNvPr id="5122" name="Picture 2" descr="F:\fax\Metropolitan\Materijali\Predavanja i prezentacije 2021_2022\IT370 Prezentacije\L05\eyJidWNrZXQiOiJhcmVuYV9pbWFn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30" y="1330629"/>
            <a:ext cx="5626341" cy="421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Skica dizajna MEMEX</a:t>
            </a:r>
            <a:r>
              <a:rPr lang="en-US" dirty="0" smtClean="0"/>
              <a:t> </a:t>
            </a:r>
            <a:r>
              <a:rPr lang="sr-Latn-RS" dirty="0" smtClean="0"/>
              <a:t>uređaja - </a:t>
            </a:r>
            <a:r>
              <a:rPr lang="sr-Latn-RS" dirty="0"/>
              <a:t>Vannevar </a:t>
            </a:r>
            <a:r>
              <a:rPr lang="sr-Latn-RS" dirty="0" smtClean="0"/>
              <a:t>Bush</a:t>
            </a:r>
            <a:r>
              <a:rPr lang="en-US" dirty="0"/>
              <a:t> (</a:t>
            </a:r>
            <a:r>
              <a:rPr lang="en-US" dirty="0" smtClean="0"/>
              <a:t>1945.)</a:t>
            </a:r>
            <a:r>
              <a:rPr lang="sr-Latn-R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Prozor sa više okana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1"/>
          <a:stretch/>
        </p:blipFill>
        <p:spPr>
          <a:xfrm>
            <a:off x="1398172" y="1276415"/>
            <a:ext cx="9252510" cy="4421652"/>
          </a:xfrm>
        </p:spPr>
      </p:pic>
      <p:sp>
        <p:nvSpPr>
          <p:cNvPr id="4" name="TextBox 3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</a:t>
            </a:r>
            <a:r>
              <a:rPr lang="pl-PL" dirty="0" smtClean="0"/>
              <a:t>Prozor sa više okana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Nove tendencije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4"/>
          <a:stretch/>
        </p:blipFill>
        <p:spPr>
          <a:xfrm>
            <a:off x="6925732" y="1504493"/>
            <a:ext cx="4758267" cy="3776013"/>
          </a:xfrm>
        </p:spPr>
      </p:pic>
      <p:pic>
        <p:nvPicPr>
          <p:cNvPr id="10242" name="Picture 2" descr="F:\fax\Metropolitan\Materijali\Predavanja i prezentacije 2021_2022\IT370 Prezentacije\L05\IT370 Parallax web stranica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7" y="2098347"/>
            <a:ext cx="6205819" cy="29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Parallax scroll i Toggle (hamburger) meni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8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SKRIVENA NAVIGACIJA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74019"/>
            <a:ext cx="4762500" cy="3810000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Meni mobilnog telefona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0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3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 smtClean="0">
                <a:solidFill>
                  <a:srgbClr val="A70431"/>
                </a:solidFill>
              </a:rPr>
              <a:t>Vizuelni principi u dizajnu interfejsa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Vizuelna</a:t>
            </a:r>
            <a:r>
              <a:rPr lang="en-US" dirty="0"/>
              <a:t> </a:t>
            </a:r>
            <a:r>
              <a:rPr lang="en-US" dirty="0" err="1"/>
              <a:t>hijerarhija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427" y="2133461"/>
            <a:ext cx="2743200" cy="2715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36" y="2788679"/>
            <a:ext cx="2228850" cy="1581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Primeri vizuelne hijerarhije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8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Hijerarhija sadržaja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075" y="2170185"/>
            <a:ext cx="6836698" cy="2848624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Tipografija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1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Hijerarhija sadržaja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745456"/>
            <a:ext cx="5715000" cy="3667125"/>
          </a:xfrm>
        </p:spPr>
      </p:pic>
      <p:sp>
        <p:nvSpPr>
          <p:cNvPr id="4" name="TextBox 3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Kretanje pogleda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 </a:t>
            </a:r>
            <a:r>
              <a:rPr lang="en-US" dirty="0" err="1"/>
              <a:t>zlatnom</a:t>
            </a:r>
            <a:r>
              <a:rPr lang="en-US" dirty="0"/>
              <a:t>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je </a:t>
            </a:r>
            <a:r>
              <a:rPr lang="en-US" dirty="0" err="1"/>
              <a:t>odnos</a:t>
            </a:r>
            <a:r>
              <a:rPr lang="en-US" dirty="0"/>
              <a:t> </a:t>
            </a:r>
            <a:r>
              <a:rPr lang="en-US" dirty="0" err="1"/>
              <a:t>njihovog</a:t>
            </a:r>
            <a:r>
              <a:rPr lang="en-US" dirty="0"/>
              <a:t> </a:t>
            </a:r>
            <a:r>
              <a:rPr lang="en-US" dirty="0" err="1"/>
              <a:t>zbira</a:t>
            </a:r>
            <a:r>
              <a:rPr lang="en-US" dirty="0"/>
              <a:t> i </a:t>
            </a:r>
            <a:r>
              <a:rPr lang="en-US" dirty="0" err="1"/>
              <a:t>veće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 </a:t>
            </a: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odnosu</a:t>
            </a:r>
            <a:r>
              <a:rPr lang="en-US" dirty="0"/>
              <a:t> </a:t>
            </a:r>
            <a:r>
              <a:rPr lang="en-US" dirty="0" err="1"/>
              <a:t>veće</a:t>
            </a:r>
            <a:r>
              <a:rPr lang="en-US" dirty="0"/>
              <a:t> </a:t>
            </a:r>
            <a:r>
              <a:rPr lang="en-US" dirty="0" err="1"/>
              <a:t>veličine</a:t>
            </a:r>
            <a:r>
              <a:rPr lang="en-US" dirty="0"/>
              <a:t> </a:t>
            </a:r>
            <a:r>
              <a:rPr lang="en-US" dirty="0" err="1"/>
              <a:t>prema</a:t>
            </a:r>
            <a:r>
              <a:rPr lang="en-US" dirty="0"/>
              <a:t> </a:t>
            </a:r>
            <a:r>
              <a:rPr lang="en-US" dirty="0" err="1"/>
              <a:t>manjoj</a:t>
            </a:r>
            <a:r>
              <a:rPr lang="en-US" dirty="0"/>
              <a:t>. </a:t>
            </a: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r>
              <a:rPr lang="en-US" b="1" i="1" dirty="0" err="1"/>
              <a:t>Zlatni</a:t>
            </a:r>
            <a:r>
              <a:rPr lang="en-US" b="1" i="1" dirty="0"/>
              <a:t> </a:t>
            </a:r>
            <a:r>
              <a:rPr lang="en-US" b="1" i="1" dirty="0" err="1"/>
              <a:t>presek</a:t>
            </a:r>
            <a:r>
              <a:rPr lang="en-US" b="1" i="1" dirty="0"/>
              <a:t> </a:t>
            </a:r>
            <a:r>
              <a:rPr lang="en-US" i="1" dirty="0"/>
              <a:t>je </a:t>
            </a:r>
            <a:r>
              <a:rPr lang="en-US" i="1" dirty="0" err="1"/>
              <a:t>magični</a:t>
            </a:r>
            <a:r>
              <a:rPr lang="en-US" i="1" dirty="0"/>
              <a:t> </a:t>
            </a:r>
            <a:r>
              <a:rPr lang="en-US" i="1" dirty="0" err="1"/>
              <a:t>broj</a:t>
            </a:r>
            <a:r>
              <a:rPr lang="en-US" i="1" dirty="0"/>
              <a:t> 1.618 </a:t>
            </a:r>
            <a:r>
              <a:rPr lang="en-US" i="1" dirty="0" err="1"/>
              <a:t>koji</a:t>
            </a:r>
            <a:r>
              <a:rPr lang="en-US" i="1" dirty="0"/>
              <a:t> </a:t>
            </a:r>
            <a:r>
              <a:rPr lang="en-US" i="1" dirty="0" err="1"/>
              <a:t>sve</a:t>
            </a:r>
            <a:r>
              <a:rPr lang="en-US" i="1" dirty="0"/>
              <a:t> </a:t>
            </a:r>
            <a:r>
              <a:rPr lang="en-US" i="1" dirty="0" err="1"/>
              <a:t>stvari</a:t>
            </a:r>
            <a:r>
              <a:rPr lang="en-US" i="1" dirty="0"/>
              <a:t> </a:t>
            </a:r>
            <a:r>
              <a:rPr lang="en-US" i="1" dirty="0" err="1"/>
              <a:t>izrađene</a:t>
            </a:r>
            <a:r>
              <a:rPr lang="en-US" i="1" dirty="0"/>
              <a:t> u </a:t>
            </a:r>
            <a:r>
              <a:rPr lang="en-US" i="1" dirty="0" err="1"/>
              <a:t>ovim</a:t>
            </a:r>
            <a:r>
              <a:rPr lang="en-US" i="1" dirty="0"/>
              <a:t> </a:t>
            </a:r>
            <a:r>
              <a:rPr lang="en-US" i="1" dirty="0" err="1"/>
              <a:t>proporcijama</a:t>
            </a:r>
            <a:r>
              <a:rPr lang="en-US" i="1" dirty="0"/>
              <a:t> </a:t>
            </a:r>
            <a:r>
              <a:rPr lang="en-US" i="1" dirty="0" err="1"/>
              <a:t>čini</a:t>
            </a:r>
            <a:r>
              <a:rPr lang="en-US" i="1" dirty="0"/>
              <a:t> </a:t>
            </a:r>
            <a:r>
              <a:rPr lang="en-US" i="1" dirty="0" err="1"/>
              <a:t>estetski</a:t>
            </a:r>
            <a:r>
              <a:rPr lang="en-US" i="1" dirty="0"/>
              <a:t> </a:t>
            </a:r>
            <a:r>
              <a:rPr lang="en-US" i="1" dirty="0" err="1"/>
              <a:t>prijatnim</a:t>
            </a:r>
            <a:r>
              <a:rPr lang="en-US" i="1" dirty="0"/>
              <a:t>.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6" y="3795689"/>
            <a:ext cx="2172232" cy="664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266" y="3385058"/>
            <a:ext cx="2571750" cy="14859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Božanske proporcije</a:t>
            </a:r>
            <a:endParaRPr lang="en-US" dirty="0"/>
          </a:p>
        </p:txBody>
      </p:sp>
      <p:pic>
        <p:nvPicPr>
          <p:cNvPr id="12290" name="Picture 2" descr="F:\fax\Metropolitan\Materijali\Predavanja i prezentacije 2021_2022\IT370 Prezentacije\L05\Vitruvian-Man-Golden-ratio-11.61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24098"/>
          <a:stretch/>
        </p:blipFill>
        <p:spPr bwMode="auto">
          <a:xfrm>
            <a:off x="8063899" y="2633134"/>
            <a:ext cx="2815768" cy="26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https://www.youtube.com/watch?v=4xpda7WB87w</a:t>
            </a:r>
          </a:p>
        </p:txBody>
      </p:sp>
    </p:spTree>
    <p:extLst>
      <p:ext uri="{BB962C8B-B14F-4D97-AF65-F5344CB8AC3E}">
        <p14:creationId xmlns:p14="http://schemas.microsoft.com/office/powerpoint/2010/main" val="350691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Fibonačijeva</a:t>
            </a:r>
            <a:r>
              <a:rPr lang="en-US" dirty="0" smtClean="0"/>
              <a:t> </a:t>
            </a:r>
            <a:r>
              <a:rPr lang="en-US" dirty="0" err="1" smtClean="0"/>
              <a:t>spirala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" y="1884997"/>
            <a:ext cx="5956685" cy="3764625"/>
          </a:xfrm>
        </p:spPr>
      </p:pic>
      <p:sp>
        <p:nvSpPr>
          <p:cNvPr id="5" name="Rectangle 4"/>
          <p:cNvSpPr/>
          <p:nvPr/>
        </p:nvSpPr>
        <p:spPr>
          <a:xfrm>
            <a:off x="838200" y="1046926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400" i="1" dirty="0" err="1">
                <a:solidFill>
                  <a:srgbClr val="A4001F"/>
                </a:solidFill>
              </a:rPr>
              <a:t>Takođe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postoji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i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62625C"/>
                </a:solidFill>
              </a:rPr>
              <a:t>Fibonačijeva</a:t>
            </a:r>
            <a:r>
              <a:rPr lang="en-US" sz="2400" i="1" dirty="0">
                <a:solidFill>
                  <a:srgbClr val="62625C"/>
                </a:solidFill>
              </a:rPr>
              <a:t> </a:t>
            </a:r>
            <a:r>
              <a:rPr lang="en-US" sz="2400" i="1" dirty="0" err="1">
                <a:solidFill>
                  <a:srgbClr val="62625C"/>
                </a:solidFill>
              </a:rPr>
              <a:t>sekvenca</a:t>
            </a:r>
            <a:r>
              <a:rPr lang="en-US" sz="2400" i="1" dirty="0">
                <a:solidFill>
                  <a:srgbClr val="62625C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gde</a:t>
            </a:r>
            <a:r>
              <a:rPr lang="en-US" sz="2400" i="1" dirty="0">
                <a:solidFill>
                  <a:srgbClr val="A4001F"/>
                </a:solidFill>
              </a:rPr>
              <a:t> je </a:t>
            </a:r>
            <a:r>
              <a:rPr lang="en-US" sz="2400" i="1" dirty="0" err="1">
                <a:solidFill>
                  <a:srgbClr val="A4001F"/>
                </a:solidFill>
              </a:rPr>
              <a:t>svaki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termin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definisan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kao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suma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prethodna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dva</a:t>
            </a:r>
            <a:r>
              <a:rPr lang="en-US" sz="2400" i="1" dirty="0">
                <a:solidFill>
                  <a:srgbClr val="A4001F"/>
                </a:solidFill>
              </a:rPr>
              <a:t> </a:t>
            </a:r>
            <a:r>
              <a:rPr lang="en-US" sz="2400" i="1" dirty="0" err="1">
                <a:solidFill>
                  <a:srgbClr val="A4001F"/>
                </a:solidFill>
              </a:rPr>
              <a:t>termina</a:t>
            </a:r>
            <a:r>
              <a:rPr lang="en-US" sz="2400" i="1" dirty="0">
                <a:solidFill>
                  <a:srgbClr val="A4001F"/>
                </a:solidFill>
              </a:rPr>
              <a:t> 0, 1, 1, 2, 3, 5, 8, 13, 21 </a:t>
            </a:r>
            <a:r>
              <a:rPr lang="en-US" sz="2400" i="1" dirty="0" err="1">
                <a:solidFill>
                  <a:srgbClr val="A4001F"/>
                </a:solidFill>
              </a:rPr>
              <a:t>itd</a:t>
            </a:r>
            <a:r>
              <a:rPr lang="en-US" sz="2400" i="1" dirty="0">
                <a:solidFill>
                  <a:srgbClr val="A4001F"/>
                </a:solidFill>
              </a:rPr>
              <a:t>. </a:t>
            </a:r>
            <a:endParaRPr lang="en-US" sz="2400" dirty="0"/>
          </a:p>
        </p:txBody>
      </p:sp>
      <p:pic>
        <p:nvPicPr>
          <p:cNvPr id="13314" name="Picture 2" descr="F:\fax\Metropolitan\Materijali\Predavanja i prezentacije 2021_2022\IT370 Prezentacije\L05\dcnqfe8-aaef198c-4f79-4959-a744-b54e249a379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918" y="2055723"/>
            <a:ext cx="3620948" cy="362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Zlatna spirala primenjena na dizajn </a:t>
            </a:r>
            <a:r>
              <a:rPr lang="pl-PL" dirty="0" smtClean="0"/>
              <a:t>Twitter-a i logo Apple-a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Hikov</a:t>
            </a:r>
            <a:r>
              <a:rPr lang="en-US" dirty="0" smtClean="0"/>
              <a:t> </a:t>
            </a:r>
            <a:r>
              <a:rPr lang="en-US" dirty="0" err="1" smtClean="0"/>
              <a:t>zakon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854" y="1057922"/>
            <a:ext cx="4370013" cy="4555478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Online prodavnica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46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H Projects, Communities &amp; Publications - Digital Humanities - LibGuides at  University of Toledo Libraries">
            <a:extLst>
              <a:ext uri="{FF2B5EF4-FFF2-40B4-BE49-F238E27FC236}">
                <a16:creationId xmlns="" xmlns:a16="http://schemas.microsoft.com/office/drawing/2014/main" id="{589DDB7F-9E4B-4498-B147-20A006DF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67349"/>
            <a:ext cx="568642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Grafički korisnički </a:t>
            </a:r>
            <a:r>
              <a:rPr lang="en-US" dirty="0" err="1" smtClean="0"/>
              <a:t>interfejs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Skica dizajna MEMEX uređaja - </a:t>
            </a:r>
            <a:r>
              <a:rPr lang="sr-Latn-RS" dirty="0"/>
              <a:t>Vannevar </a:t>
            </a:r>
            <a:r>
              <a:rPr lang="sr-Latn-RS" dirty="0" smtClean="0"/>
              <a:t>Bush</a:t>
            </a:r>
            <a:r>
              <a:rPr lang="en-US" dirty="0"/>
              <a:t> (</a:t>
            </a:r>
            <a:r>
              <a:rPr lang="en-US" dirty="0" smtClean="0"/>
              <a:t>1945.)</a:t>
            </a:r>
            <a:r>
              <a:rPr lang="sr-Latn-R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43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Fitsov</a:t>
            </a:r>
            <a:r>
              <a:rPr lang="en-US" dirty="0" smtClean="0"/>
              <a:t> </a:t>
            </a:r>
            <a:r>
              <a:rPr lang="en-US" dirty="0" err="1" smtClean="0"/>
              <a:t>zakon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7" y="2720469"/>
            <a:ext cx="4439706" cy="1685276"/>
          </a:xfrm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Isečak interfejsa aplikacije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5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Geštalt</a:t>
            </a:r>
            <a:r>
              <a:rPr lang="en-US" dirty="0" smtClean="0"/>
              <a:t> </a:t>
            </a:r>
            <a:r>
              <a:rPr lang="en-US" dirty="0" err="1" smtClean="0"/>
              <a:t>zakoni</a:t>
            </a:r>
            <a:r>
              <a:rPr lang="en-US" dirty="0" smtClean="0"/>
              <a:t> </a:t>
            </a:r>
            <a:r>
              <a:rPr lang="en-US" dirty="0" err="1" smtClean="0"/>
              <a:t>dizajna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54" y="1245128"/>
            <a:ext cx="5407490" cy="4351339"/>
          </a:xfrm>
        </p:spPr>
      </p:pic>
      <p:sp>
        <p:nvSpPr>
          <p:cNvPr id="5" name="TextBox 4"/>
          <p:cNvSpPr txBox="1"/>
          <p:nvPr/>
        </p:nvSpPr>
        <p:spPr>
          <a:xfrm>
            <a:off x="748145" y="1294245"/>
            <a:ext cx="482138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itchFamily="49" charset="0"/>
              <a:buChar char="o"/>
            </a:pPr>
            <a:r>
              <a:rPr lang="en-US" sz="2400" dirty="0" err="1"/>
              <a:t>Postoji</a:t>
            </a:r>
            <a:r>
              <a:rPr lang="en-US" sz="2400" dirty="0"/>
              <a:t> 8 </a:t>
            </a:r>
            <a:r>
              <a:rPr lang="en-US" sz="2400" dirty="0" err="1"/>
              <a:t>takozvanih</a:t>
            </a:r>
            <a:r>
              <a:rPr lang="en-US" sz="2400" dirty="0"/>
              <a:t> </a:t>
            </a:r>
            <a:r>
              <a:rPr lang="en-US" sz="2400" dirty="0" err="1"/>
              <a:t>Geštalt</a:t>
            </a:r>
            <a:r>
              <a:rPr lang="en-US" sz="2400" dirty="0"/>
              <a:t> </a:t>
            </a:r>
            <a:r>
              <a:rPr lang="en-US" sz="2400" dirty="0" err="1"/>
              <a:t>zakona</a:t>
            </a:r>
            <a:r>
              <a:rPr lang="en-US" sz="2400" dirty="0"/>
              <a:t> </a:t>
            </a:r>
            <a:r>
              <a:rPr lang="en-US" sz="2400" dirty="0" err="1"/>
              <a:t>dizajna</a:t>
            </a:r>
            <a:r>
              <a:rPr lang="en-US" sz="2400" dirty="0"/>
              <a:t> </a:t>
            </a:r>
            <a:r>
              <a:rPr lang="en-US" sz="2400" dirty="0" err="1"/>
              <a:t>koji</a:t>
            </a:r>
            <a:r>
              <a:rPr lang="en-US" sz="2400" dirty="0"/>
              <a:t> </a:t>
            </a:r>
            <a:r>
              <a:rPr lang="en-US" sz="2400" dirty="0" err="1"/>
              <a:t>nam</a:t>
            </a:r>
            <a:r>
              <a:rPr lang="en-US" sz="2400" dirty="0"/>
              <a:t> </a:t>
            </a:r>
            <a:r>
              <a:rPr lang="en-US" sz="2400" dirty="0" err="1"/>
              <a:t>omogućuju</a:t>
            </a:r>
            <a:r>
              <a:rPr lang="en-US" sz="2400" dirty="0"/>
              <a:t> da </a:t>
            </a:r>
            <a:r>
              <a:rPr lang="en-US" sz="2400" dirty="0" err="1"/>
              <a:t>predvidimo</a:t>
            </a:r>
            <a:r>
              <a:rPr lang="en-US" sz="2400" dirty="0"/>
              <a:t> </a:t>
            </a:r>
            <a:r>
              <a:rPr lang="en-US" sz="2400" dirty="0" err="1"/>
              <a:t>kako</a:t>
            </a:r>
            <a:r>
              <a:rPr lang="en-US" sz="2400" dirty="0"/>
              <a:t> </a:t>
            </a:r>
            <a:r>
              <a:rPr lang="en-US" sz="2400" dirty="0" err="1"/>
              <a:t>ljudi</a:t>
            </a:r>
            <a:r>
              <a:rPr lang="en-US" sz="2400" dirty="0"/>
              <a:t> </a:t>
            </a:r>
            <a:r>
              <a:rPr lang="en-US" sz="2400" dirty="0" err="1"/>
              <a:t>percipiraju</a:t>
            </a:r>
            <a:r>
              <a:rPr lang="en-US" sz="2400" dirty="0"/>
              <a:t> </a:t>
            </a:r>
            <a:r>
              <a:rPr lang="en-US" sz="2400" dirty="0" err="1"/>
              <a:t>nešto</a:t>
            </a:r>
            <a:r>
              <a:rPr lang="en-US" sz="2400" dirty="0"/>
              <a:t>: </a:t>
            </a:r>
            <a:endParaRPr lang="sr-Latn-RS" sz="2400" dirty="0"/>
          </a:p>
          <a:p>
            <a:pPr lvl="1"/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blizine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sličnosti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završenosti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simetrije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zajedničke</a:t>
            </a:r>
            <a:r>
              <a:rPr lang="en-US" sz="2000" dirty="0"/>
              <a:t> </a:t>
            </a:r>
            <a:r>
              <a:rPr lang="en-US" sz="2000" dirty="0" err="1"/>
              <a:t>sudbine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kontinuiteta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Figura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pozadina</a:t>
            </a:r>
            <a:r>
              <a:rPr lang="en-US" sz="2000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 dirty="0" err="1"/>
              <a:t>Zakon</a:t>
            </a:r>
            <a:r>
              <a:rPr lang="en-US" sz="2000" dirty="0"/>
              <a:t> </a:t>
            </a:r>
            <a:r>
              <a:rPr lang="en-US" sz="2000" dirty="0" err="1"/>
              <a:t>dobre</a:t>
            </a:r>
            <a:r>
              <a:rPr lang="en-US" sz="2000" dirty="0"/>
              <a:t> </a:t>
            </a:r>
            <a:r>
              <a:rPr lang="en-US" sz="2000" dirty="0" err="1"/>
              <a:t>forme</a:t>
            </a:r>
            <a:r>
              <a:rPr lang="en-US" sz="2000" dirty="0"/>
              <a:t> 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68066" y="5596467"/>
            <a:ext cx="3767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Opažanje celine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Geštalt principi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/>
              <a:t>GEŠTALT ZAKONI DIZAJNA </a:t>
            </a:r>
          </a:p>
        </p:txBody>
      </p:sp>
      <p:pic>
        <p:nvPicPr>
          <p:cNvPr id="14345" name="Picture 9" descr="F:\fax\Metropolitan\Materijali\Predavanja i prezentacije 2021_2022\IT370 Prezentacije\L05\25d39d3cc2bb0dfc48d64a355ed435d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1" t="2319" r="1386" b="2110"/>
          <a:stretch/>
        </p:blipFill>
        <p:spPr bwMode="auto">
          <a:xfrm>
            <a:off x="2277532" y="1286932"/>
            <a:ext cx="7941735" cy="421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Geštalt principi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/>
              <a:t>GEŠTALT ZAKONI DIZAJNA </a:t>
            </a:r>
          </a:p>
        </p:txBody>
      </p:sp>
      <p:pic>
        <p:nvPicPr>
          <p:cNvPr id="2050" name="Picture 2" descr="F:\fax\Metropolitan\Materijali\mDita materijal za predmete\IT370\IT370 2022-23\IT370-L05\resources\IT2008-HCI-DEI-GUI-VizuelniPrincipi-Slik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842" y="1104313"/>
            <a:ext cx="5910317" cy="450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17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4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 smtClean="0">
                <a:solidFill>
                  <a:srgbClr val="A70431"/>
                </a:solidFill>
              </a:rPr>
              <a:t>Metode za razvoj prototipova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03F6EB46-67F1-4E90-8EE9-86B768938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Prototipovi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8BF27B2B-29F8-4E12-BACA-6E2B15698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/>
              <a:t>Prototip</a:t>
            </a:r>
            <a:r>
              <a:rPr lang="en-US" dirty="0" smtClean="0"/>
              <a:t> je </a:t>
            </a:r>
            <a:r>
              <a:rPr lang="en-US" dirty="0" err="1" smtClean="0">
                <a:solidFill>
                  <a:srgbClr val="FF0000"/>
                </a:solidFill>
              </a:rPr>
              <a:t>simulacija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stvarnog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sistema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koja</a:t>
            </a:r>
            <a:r>
              <a:rPr lang="en-US" dirty="0" smtClean="0"/>
              <a:t> se </a:t>
            </a:r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brzo</a:t>
            </a:r>
            <a:r>
              <a:rPr lang="en-US" dirty="0" smtClean="0"/>
              <a:t> </a:t>
            </a:r>
            <a:r>
              <a:rPr lang="en-US" dirty="0" err="1" smtClean="0"/>
              <a:t>razviti</a:t>
            </a:r>
            <a:r>
              <a:rPr lang="en-US" dirty="0" smtClean="0"/>
              <a:t>. </a:t>
            </a:r>
            <a:endParaRPr lang="sr-Latn-RS" dirty="0" smtClean="0"/>
          </a:p>
          <a:p>
            <a:pPr marL="342900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/>
              <a:t>Prototipovi</a:t>
            </a:r>
            <a:r>
              <a:rPr lang="en-US" dirty="0" smtClean="0"/>
              <a:t> </a:t>
            </a:r>
            <a:r>
              <a:rPr lang="en-US" dirty="0" err="1" smtClean="0"/>
              <a:t>korisničkog</a:t>
            </a:r>
            <a:r>
              <a:rPr lang="en-US" dirty="0" smtClean="0"/>
              <a:t> </a:t>
            </a:r>
            <a:r>
              <a:rPr lang="en-US" dirty="0" err="1" smtClean="0"/>
              <a:t>interfejsa</a:t>
            </a:r>
            <a:r>
              <a:rPr lang="en-US" dirty="0" smtClean="0"/>
              <a:t> </a:t>
            </a:r>
            <a:r>
              <a:rPr lang="en-US" dirty="0" err="1" smtClean="0"/>
              <a:t>služe</a:t>
            </a:r>
            <a:r>
              <a:rPr lang="en-US" dirty="0" smtClean="0"/>
              <a:t> </a:t>
            </a:r>
            <a:r>
              <a:rPr lang="en-US" dirty="0" err="1" smtClean="0"/>
              <a:t>kao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sredstvo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za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istraživanje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FF0000"/>
                </a:solidFill>
              </a:rPr>
              <a:t>komunikaciju</a:t>
            </a:r>
            <a:r>
              <a:rPr lang="en-US" dirty="0" smtClean="0"/>
              <a:t> i </a:t>
            </a:r>
            <a:r>
              <a:rPr lang="en-US" dirty="0" err="1" smtClean="0">
                <a:solidFill>
                  <a:srgbClr val="FF0000"/>
                </a:solidFill>
              </a:rPr>
              <a:t>evaluaciju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rešenja</a:t>
            </a:r>
            <a:r>
              <a:rPr lang="en-US" dirty="0" smtClean="0"/>
              <a:t>.</a:t>
            </a:r>
            <a:endParaRPr lang="sr-Latn-RS" dirty="0" smtClean="0"/>
          </a:p>
          <a:p>
            <a:pPr marL="342900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/>
              <a:t>Prototip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</a:t>
            </a:r>
            <a:r>
              <a:rPr lang="en-US" dirty="0" err="1"/>
              <a:t>napravljen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široko</a:t>
            </a:r>
            <a:r>
              <a:rPr lang="en-US" dirty="0"/>
              <a:t>,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predstavio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 i </a:t>
            </a:r>
            <a:r>
              <a:rPr lang="en-US" dirty="0" err="1"/>
              <a:t>osobine</a:t>
            </a:r>
            <a:r>
              <a:rPr lang="en-US" dirty="0"/>
              <a:t>,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suženo</a:t>
            </a:r>
            <a:r>
              <a:rPr lang="en-US" dirty="0"/>
              <a:t>, </a:t>
            </a:r>
            <a:r>
              <a:rPr lang="en-US" dirty="0" err="1"/>
              <a:t>koncentrišući</a:t>
            </a:r>
            <a:r>
              <a:rPr lang="en-US" dirty="0"/>
              <a:t> se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neke</a:t>
            </a:r>
            <a:r>
              <a:rPr lang="en-US" dirty="0"/>
              <a:t> </a:t>
            </a:r>
            <a:r>
              <a:rPr lang="en-US" dirty="0" err="1"/>
              <a:t>kritične</a:t>
            </a:r>
            <a:r>
              <a:rPr lang="en-US" dirty="0"/>
              <a:t> </a:t>
            </a:r>
            <a:r>
              <a:rPr lang="en-US" dirty="0" err="1"/>
              <a:t>aspekte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 smtClean="0"/>
              <a:t>interfejsa</a:t>
            </a:r>
            <a:endParaRPr lang="sr-Latn-RS" dirty="0" smtClean="0"/>
          </a:p>
          <a:p>
            <a:pPr marL="342900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/>
              <a:t>Prototip</a:t>
            </a:r>
            <a:r>
              <a:rPr lang="en-US" dirty="0"/>
              <a:t> se </a:t>
            </a:r>
            <a:r>
              <a:rPr lang="en-US" dirty="0" err="1"/>
              <a:t>karakteriše</a:t>
            </a:r>
            <a:r>
              <a:rPr lang="en-US" dirty="0"/>
              <a:t> </a:t>
            </a:r>
            <a:r>
              <a:rPr lang="en-US" dirty="0" err="1"/>
              <a:t>sledećim</a:t>
            </a:r>
            <a:r>
              <a:rPr lang="en-US" dirty="0"/>
              <a:t> </a:t>
            </a:r>
            <a:r>
              <a:rPr lang="en-US" dirty="0" err="1"/>
              <a:t>osobinama</a:t>
            </a:r>
            <a:r>
              <a:rPr lang="en-US" dirty="0"/>
              <a:t>: </a:t>
            </a:r>
          </a:p>
          <a:p>
            <a:pPr marL="1028700" lvl="1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>
                <a:solidFill>
                  <a:srgbClr val="FF0000"/>
                </a:solidFill>
              </a:rPr>
              <a:t>Vernost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koliko</a:t>
            </a:r>
            <a:r>
              <a:rPr lang="en-US" dirty="0"/>
              <a:t> je </a:t>
            </a:r>
            <a:r>
              <a:rPr lang="en-US" dirty="0" err="1"/>
              <a:t>prototip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izgledu</a:t>
            </a:r>
            <a:r>
              <a:rPr lang="en-US" dirty="0"/>
              <a:t> i </a:t>
            </a:r>
            <a:r>
              <a:rPr lang="en-US" dirty="0" err="1"/>
              <a:t>funkcijama</a:t>
            </a:r>
            <a:r>
              <a:rPr lang="en-US" dirty="0"/>
              <a:t> </a:t>
            </a:r>
            <a:r>
              <a:rPr lang="en-US" dirty="0" err="1"/>
              <a:t>sličan</a:t>
            </a:r>
            <a:r>
              <a:rPr lang="en-US" dirty="0"/>
              <a:t> </a:t>
            </a:r>
            <a:r>
              <a:rPr lang="en-US" dirty="0" err="1"/>
              <a:t>krajnjem</a:t>
            </a:r>
            <a:r>
              <a:rPr lang="en-US" dirty="0"/>
              <a:t> </a:t>
            </a:r>
            <a:r>
              <a:rPr lang="en-US" dirty="0" err="1"/>
              <a:t>proizvodu</a:t>
            </a:r>
            <a:r>
              <a:rPr lang="en-US" dirty="0"/>
              <a:t> </a:t>
            </a:r>
            <a:endParaRPr lang="sr-Latn-RS" dirty="0" smtClean="0"/>
          </a:p>
          <a:p>
            <a:pPr marL="1028700" lvl="1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>
                <a:solidFill>
                  <a:srgbClr val="FF0000"/>
                </a:solidFill>
              </a:rPr>
              <a:t>Tačnost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tačno</a:t>
            </a:r>
            <a:r>
              <a:rPr lang="en-US" dirty="0"/>
              <a:t> </a:t>
            </a:r>
            <a:r>
              <a:rPr lang="en-US" dirty="0" err="1"/>
              <a:t>predstavljeni</a:t>
            </a:r>
            <a:r>
              <a:rPr lang="en-US" dirty="0"/>
              <a:t> </a:t>
            </a:r>
            <a:r>
              <a:rPr lang="en-US" dirty="0" err="1"/>
              <a:t>elementi</a:t>
            </a:r>
            <a:r>
              <a:rPr lang="en-US" dirty="0"/>
              <a:t> i </a:t>
            </a:r>
            <a:r>
              <a:rPr lang="en-US" dirty="0" err="1"/>
              <a:t>funkcije</a:t>
            </a:r>
            <a:r>
              <a:rPr lang="en-US" dirty="0"/>
              <a:t> </a:t>
            </a:r>
            <a:r>
              <a:rPr lang="en-US" dirty="0" err="1"/>
              <a:t>interakcije</a:t>
            </a:r>
            <a:r>
              <a:rPr lang="en-US" dirty="0"/>
              <a:t> </a:t>
            </a:r>
          </a:p>
          <a:p>
            <a:pPr marL="1028700" lvl="1" indent="-342900">
              <a:lnSpc>
                <a:spcPct val="100000"/>
              </a:lnSpc>
              <a:buFont typeface="Courier New" pitchFamily="49" charset="0"/>
              <a:buChar char="o"/>
            </a:pPr>
            <a:r>
              <a:rPr lang="en-US" dirty="0" err="1" smtClean="0">
                <a:solidFill>
                  <a:srgbClr val="FF0000"/>
                </a:solidFill>
              </a:rPr>
              <a:t>Temeljnost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deo</a:t>
            </a:r>
            <a:r>
              <a:rPr lang="en-US" dirty="0"/>
              <a:t> </a:t>
            </a:r>
            <a:r>
              <a:rPr lang="en-US" dirty="0" err="1"/>
              <a:t>elemenata</a:t>
            </a:r>
            <a:r>
              <a:rPr lang="en-US" dirty="0"/>
              <a:t> i </a:t>
            </a:r>
            <a:r>
              <a:rPr lang="en-US" dirty="0" err="1"/>
              <a:t>funkcija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je </a:t>
            </a:r>
            <a:r>
              <a:rPr lang="en-US" dirty="0" err="1"/>
              <a:t>predstavljen</a:t>
            </a:r>
            <a:r>
              <a:rPr lang="en-US" dirty="0"/>
              <a:t> u </a:t>
            </a:r>
            <a:r>
              <a:rPr lang="en-US" dirty="0" err="1"/>
              <a:t>prototipu</a:t>
            </a:r>
            <a:r>
              <a:rPr lang="en-US" dirty="0"/>
              <a:t>. </a:t>
            </a:r>
          </a:p>
          <a:p>
            <a:pPr marL="1028700" lvl="1" indent="-342900">
              <a:lnSpc>
                <a:spcPct val="100000"/>
              </a:lnSpc>
              <a:buFont typeface="Courier New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Skice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scenarija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Najjednostavnija</a:t>
            </a:r>
            <a:r>
              <a:rPr lang="en-US" dirty="0"/>
              <a:t>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prototipova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skice</a:t>
            </a:r>
            <a:r>
              <a:rPr lang="en-US" dirty="0"/>
              <a:t>. </a:t>
            </a: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Radi</a:t>
            </a:r>
            <a:r>
              <a:rPr lang="en-US" dirty="0" smtClean="0"/>
              <a:t> </a:t>
            </a:r>
            <a:r>
              <a:rPr lang="en-US" dirty="0"/>
              <a:t>se o </a:t>
            </a:r>
            <a:r>
              <a:rPr lang="en-US" dirty="0" err="1"/>
              <a:t>ručno</a:t>
            </a:r>
            <a:r>
              <a:rPr lang="en-US" dirty="0"/>
              <a:t> </a:t>
            </a:r>
            <a:r>
              <a:rPr lang="en-US" dirty="0" err="1"/>
              <a:t>izrađenim</a:t>
            </a:r>
            <a:r>
              <a:rPr lang="en-US" dirty="0"/>
              <a:t> </a:t>
            </a:r>
            <a:r>
              <a:rPr lang="en-US" dirty="0" err="1"/>
              <a:t>grubim</a:t>
            </a:r>
            <a:r>
              <a:rPr lang="en-US" dirty="0"/>
              <a:t> </a:t>
            </a:r>
            <a:r>
              <a:rPr lang="en-US" dirty="0" err="1"/>
              <a:t>skicama</a:t>
            </a:r>
            <a:r>
              <a:rPr lang="en-US" dirty="0"/>
              <a:t> </a:t>
            </a:r>
            <a:r>
              <a:rPr lang="en-US" dirty="0" err="1"/>
              <a:t>ekrana</a:t>
            </a:r>
            <a:r>
              <a:rPr lang="en-US" dirty="0"/>
              <a:t>. Ova </a:t>
            </a:r>
            <a:r>
              <a:rPr lang="en-US" dirty="0" err="1"/>
              <a:t>vrsta</a:t>
            </a:r>
            <a:r>
              <a:rPr lang="en-US" dirty="0"/>
              <a:t> </a:t>
            </a:r>
            <a:r>
              <a:rPr lang="en-US" dirty="0" err="1"/>
              <a:t>prototipova</a:t>
            </a:r>
            <a:r>
              <a:rPr lang="en-US" dirty="0"/>
              <a:t> </a:t>
            </a:r>
            <a:r>
              <a:rPr lang="en-US" dirty="0" err="1"/>
              <a:t>spada</a:t>
            </a:r>
            <a:r>
              <a:rPr lang="en-US" dirty="0"/>
              <a:t> u </a:t>
            </a:r>
            <a:r>
              <a:rPr lang="en-US" dirty="0" err="1"/>
              <a:t>grupu</a:t>
            </a:r>
            <a:r>
              <a:rPr lang="en-US" dirty="0"/>
              <a:t> </a:t>
            </a:r>
            <a:r>
              <a:rPr lang="en-US" dirty="0" err="1"/>
              <a:t>prototipa</a:t>
            </a:r>
            <a:r>
              <a:rPr lang="en-US" dirty="0"/>
              <a:t> </a:t>
            </a:r>
            <a:r>
              <a:rPr lang="en-US" dirty="0" err="1"/>
              <a:t>niske</a:t>
            </a:r>
            <a:r>
              <a:rPr lang="en-US" dirty="0"/>
              <a:t> </a:t>
            </a:r>
            <a:r>
              <a:rPr lang="en-US" dirty="0" err="1"/>
              <a:t>vernosti</a:t>
            </a:r>
            <a:r>
              <a:rPr lang="en-US" dirty="0"/>
              <a:t> (low-fidelity).</a:t>
            </a:r>
          </a:p>
        </p:txBody>
      </p:sp>
      <p:pic>
        <p:nvPicPr>
          <p:cNvPr id="18434" name="Picture 2" descr="F:\fax\Metropolitan\Materijali\mDita materijal za predmete\IT370\IT370\IT370-L05\resources\IT2008-HCI-DEI-GUI-RazvojPrototipovaMetode-Slik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36" y="2698372"/>
            <a:ext cx="7722831" cy="318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7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5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Dizajn proces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:\fax\Metropolitan\Materijali\mDita materijal za predmete\IT370\IT370\IT370-L05\resources\IT2008-HCI-DEI-GUI-DizajnProces-Slik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66" y="3794497"/>
            <a:ext cx="620077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 </a:t>
            </a:r>
            <a:r>
              <a:rPr lang="en-US" dirty="0" err="1"/>
              <a:t>proces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Rational Unified Process</a:t>
            </a:r>
            <a:r>
              <a:rPr lang="en-US" dirty="0"/>
              <a:t>, </a:t>
            </a:r>
            <a:r>
              <a:rPr lang="en-US" dirty="0" err="1"/>
              <a:t>skraćeno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RUP </a:t>
            </a:r>
            <a:r>
              <a:rPr lang="en-US" dirty="0" err="1">
                <a:solidFill>
                  <a:srgbClr val="FF0000"/>
                </a:solidFill>
              </a:rPr>
              <a:t>proces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sr-Latn-RS" dirty="0" smtClean="0"/>
              <a:t>.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Ključni</a:t>
            </a:r>
            <a:r>
              <a:rPr lang="en-US" dirty="0"/>
              <a:t> </a:t>
            </a:r>
            <a:r>
              <a:rPr lang="en-US" dirty="0" err="1"/>
              <a:t>aspekt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RUP </a:t>
            </a:r>
            <a:r>
              <a:rPr lang="en-US" dirty="0" err="1">
                <a:solidFill>
                  <a:srgbClr val="FF0000"/>
                </a:solidFill>
              </a:rPr>
              <a:t>procesa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iterativni</a:t>
            </a:r>
            <a:r>
              <a:rPr lang="en-US" dirty="0">
                <a:solidFill>
                  <a:srgbClr val="FF0000"/>
                </a:solidFill>
              </a:rPr>
              <a:t> model </a:t>
            </a:r>
            <a:r>
              <a:rPr lang="en-US" dirty="0" err="1"/>
              <a:t>razvoja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. RUP </a:t>
            </a:r>
            <a:r>
              <a:rPr lang="en-US" dirty="0" err="1"/>
              <a:t>organizuje</a:t>
            </a:r>
            <a:r>
              <a:rPr lang="en-US" dirty="0"/>
              <a:t> </a:t>
            </a:r>
            <a:r>
              <a:rPr lang="en-US" dirty="0" err="1"/>
              <a:t>projekte</a:t>
            </a:r>
            <a:r>
              <a:rPr lang="en-US" dirty="0"/>
              <a:t> u </a:t>
            </a:r>
            <a:r>
              <a:rPr lang="en-US" dirty="0" err="1"/>
              <a:t>fazama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sastoje</a:t>
            </a:r>
            <a:r>
              <a:rPr lang="en-US" dirty="0"/>
              <a:t> od </a:t>
            </a:r>
            <a:r>
              <a:rPr lang="en-US" dirty="0" err="1"/>
              <a:t>jedne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iteracija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 smtClean="0"/>
              <a:t>Postoje</a:t>
            </a:r>
            <a:r>
              <a:rPr lang="en-US" dirty="0" smtClean="0"/>
              <a:t> </a:t>
            </a:r>
            <a:r>
              <a:rPr lang="en-US" dirty="0" err="1"/>
              <a:t>četiri</a:t>
            </a:r>
            <a:r>
              <a:rPr lang="en-US" dirty="0"/>
              <a:t> </a:t>
            </a:r>
            <a:r>
              <a:rPr lang="en-US" dirty="0" err="1"/>
              <a:t>različite</a:t>
            </a:r>
            <a:r>
              <a:rPr lang="en-US" dirty="0"/>
              <a:t> faze: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Početak</a:t>
            </a:r>
            <a:r>
              <a:rPr lang="en-US" dirty="0"/>
              <a:t>,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Elaboracija</a:t>
            </a:r>
            <a:r>
              <a:rPr lang="en-US" dirty="0"/>
              <a:t>,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Konstrukcija</a:t>
            </a:r>
            <a:r>
              <a:rPr lang="en-US" dirty="0"/>
              <a:t>, i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Tranzicija</a:t>
            </a:r>
            <a:r>
              <a:rPr lang="en-US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Četiri faze RUP ciklusa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43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Agilne</a:t>
            </a:r>
            <a:r>
              <a:rPr lang="en-US" dirty="0"/>
              <a:t> </a:t>
            </a:r>
            <a:r>
              <a:rPr lang="en-US" dirty="0" err="1"/>
              <a:t>metodologije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Agilne</a:t>
            </a:r>
            <a:r>
              <a:rPr lang="en-US" dirty="0"/>
              <a:t> </a:t>
            </a:r>
            <a:r>
              <a:rPr lang="en-US" dirty="0" err="1"/>
              <a:t>metodologije</a:t>
            </a:r>
            <a:r>
              <a:rPr lang="en-US" dirty="0"/>
              <a:t>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radikalno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odstupanje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od </a:t>
            </a:r>
            <a:r>
              <a:rPr lang="en-US" dirty="0" err="1"/>
              <a:t>tradicionalnih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puno</a:t>
            </a:r>
            <a:r>
              <a:rPr lang="en-US" dirty="0"/>
              <a:t> </a:t>
            </a:r>
            <a:r>
              <a:rPr lang="en-US" dirty="0" err="1"/>
              <a:t>dokumentacije</a:t>
            </a:r>
            <a:r>
              <a:rPr lang="en-US" dirty="0"/>
              <a:t> i </a:t>
            </a:r>
            <a:r>
              <a:rPr lang="en-US" dirty="0" err="1"/>
              <a:t>tzv</a:t>
            </a:r>
            <a:r>
              <a:rPr lang="en-US" dirty="0"/>
              <a:t>. „</a:t>
            </a:r>
            <a:r>
              <a:rPr lang="en-US" dirty="0" err="1"/>
              <a:t>vodopad</a:t>
            </a:r>
            <a:r>
              <a:rPr lang="en-US" dirty="0"/>
              <a:t>“ </a:t>
            </a:r>
            <a:r>
              <a:rPr lang="en-US" dirty="0" err="1" smtClean="0"/>
              <a:t>strukturom</a:t>
            </a:r>
            <a:r>
              <a:rPr lang="en-US" dirty="0" smtClean="0"/>
              <a:t>.</a:t>
            </a: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16386" name="Picture 2" descr="F:\fax\Metropolitan\Materijali\mDita materijal za predmete\IT370\IT370\IT370-L05\resources\IT2008-HCI-DEI-GUI-DizajnProces-Slika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4"/>
          <a:stretch/>
        </p:blipFill>
        <p:spPr bwMode="auto">
          <a:xfrm>
            <a:off x="2601274" y="2226734"/>
            <a:ext cx="6076950" cy="326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 </a:t>
            </a:r>
            <a:r>
              <a:rPr lang="pl-PL" dirty="0" smtClean="0"/>
              <a:t>LUCID tehnologija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Prvi koraci - Douglas Englebart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Ulazni uređaji eksperimentalne kompjuterske tehnologije</a:t>
            </a:r>
            <a:r>
              <a:rPr lang="en-US" dirty="0" smtClean="0"/>
              <a:t> (1968.)</a:t>
            </a:r>
            <a:endParaRPr lang="en-US" dirty="0"/>
          </a:p>
        </p:txBody>
      </p:sp>
      <p:pic>
        <p:nvPicPr>
          <p:cNvPr id="6147" name="Picture 3" descr="F:\fax\Metropolitan\Materijali\Predavanja i prezentacije 2021_2022\IT370 Prezentacije\L05\mother-of-all-demos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867" y="1872945"/>
            <a:ext cx="4851623" cy="309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1" r="24241"/>
          <a:stretch/>
        </p:blipFill>
        <p:spPr>
          <a:xfrm>
            <a:off x="423334" y="3170237"/>
            <a:ext cx="3014133" cy="2390775"/>
          </a:xfrm>
          <a:prstGeom prst="rect">
            <a:avLst/>
          </a:prstGeom>
        </p:spPr>
      </p:pic>
      <p:pic>
        <p:nvPicPr>
          <p:cNvPr id="6146" name="Picture 2" descr="F:\fax\Metropolitan\Materijali\Predavanja i prezentacije 2021_2022\IT370 Prezentacije\L05\blog-hintz-eric-2018-12-10-chord-keyset-mous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1254283"/>
            <a:ext cx="3894667" cy="27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23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Prototipovima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Mnogi pristupi koriste prototipove u međufazama sa ciljem da proizvedu GUI na jednostavan način,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smanjujući rizik i troškove faze dizajna</a:t>
            </a:r>
            <a:r>
              <a:rPr lang="vi-VN" dirty="0">
                <a:latin typeface="Calibri" pitchFamily="34" charset="0"/>
              </a:rPr>
              <a:t>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7410" name="Picture 2" descr="F:\fax\Metropolitan\Materijali\mDita materijal za predmete\IT370\IT370\IT370-L05\resources\IT2008-HCI-DEI-GUI-DizajnProces-Slika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567" y="2165910"/>
            <a:ext cx="620077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Evolutionary Prototyping proces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4000" dirty="0" smtClean="0"/>
              <a:t>„</a:t>
            </a:r>
            <a:r>
              <a:rPr lang="en-US" sz="4000" dirty="0" smtClean="0"/>
              <a:t>The </a:t>
            </a:r>
            <a:r>
              <a:rPr lang="en-US" sz="4000" dirty="0"/>
              <a:t>Mother of All </a:t>
            </a:r>
            <a:r>
              <a:rPr lang="en-US" sz="4000" dirty="0" smtClean="0"/>
              <a:t>Demos</a:t>
            </a:r>
            <a:r>
              <a:rPr lang="sr-Latn-RS" sz="4000" dirty="0" smtClean="0"/>
              <a:t>“</a:t>
            </a:r>
            <a:r>
              <a:rPr lang="sr-Latn-RS" sz="4000" dirty="0"/>
              <a:t>- Douglas Englebart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https://www.youtube.com/watch?v=yJDv-zdhzMY</a:t>
            </a:r>
          </a:p>
        </p:txBody>
      </p:sp>
      <p:pic>
        <p:nvPicPr>
          <p:cNvPr id="3" name="Mother of demo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46790" y="1155699"/>
            <a:ext cx="4298421" cy="43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1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Xerox PARC</a:t>
            </a:r>
            <a:endParaRPr lang="en-US" dirty="0"/>
          </a:p>
        </p:txBody>
      </p:sp>
      <p:pic>
        <p:nvPicPr>
          <p:cNvPr id="7170" name="Picture 2" descr="F:\fax\Metropolitan\Materijali\Predavanja i prezentacije 2021_2022\IT370 Prezentacije\L05\alto-running-smalltal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1195088"/>
            <a:ext cx="3268133" cy="431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fax\Metropolitan\Materijali\Predavanja i prezentacije 2021_2022\IT370 Prezentacije\L05\NMAH-JN2014-376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8" t="9715" r="9610" b="6673"/>
          <a:stretch/>
        </p:blipFill>
        <p:spPr bwMode="auto">
          <a:xfrm>
            <a:off x="2269067" y="1278467"/>
            <a:ext cx="3039533" cy="43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35667" y="561340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Xerox Alto računar</a:t>
            </a:r>
            <a:r>
              <a:rPr lang="en-US" dirty="0" smtClean="0"/>
              <a:t> (1973.)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2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Softver za Alto i Smalltalk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13" r="25123"/>
          <a:stretch/>
        </p:blipFill>
        <p:spPr>
          <a:xfrm>
            <a:off x="220134" y="1361597"/>
            <a:ext cx="3462866" cy="41223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7613"/>
          <a:stretch/>
        </p:blipFill>
        <p:spPr>
          <a:xfrm>
            <a:off x="7670800" y="1512277"/>
            <a:ext cx="3462866" cy="3991133"/>
          </a:xfrm>
          <a:prstGeom prst="rect">
            <a:avLst/>
          </a:prstGeom>
        </p:spPr>
      </p:pic>
      <p:pic>
        <p:nvPicPr>
          <p:cNvPr id="8194" name="Picture 2" descr="F:\fax\Metropolitan\Materijali\Predavanja i prezentacije 2021_2022\IT370 Prezentacije\L05\Xerox-Alto-icons-mouse-graphical-user-interfac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619" y="1477087"/>
            <a:ext cx="3396768" cy="39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35667" y="5528730"/>
            <a:ext cx="8720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GUI Xerox Alto računara</a:t>
            </a:r>
            <a:endParaRPr lang="en-US" dirty="0"/>
          </a:p>
        </p:txBody>
      </p:sp>
      <p:pic>
        <p:nvPicPr>
          <p:cNvPr id="8195" name="Picture 3" descr="F:\fax\Metropolitan\Materijali\Predavanja i prezentacije 2021_2022\IT370 Prezentacije\L05\A1e0F7atDk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58374">
            <a:off x="10369756" y="4010880"/>
            <a:ext cx="1527821" cy="188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1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- Smalltalk-76 Demo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https://www.youtube.com/watch?v=NqKyHEJe9_w</a:t>
            </a:r>
          </a:p>
        </p:txBody>
      </p:sp>
      <p:pic>
        <p:nvPicPr>
          <p:cNvPr id="5" name="Alto 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8224" y="1134533"/>
            <a:ext cx="7455553" cy="41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5000</TotalTime>
  <Words>790</Words>
  <Application>Microsoft Office PowerPoint</Application>
  <PresentationFormat>Custom</PresentationFormat>
  <Paragraphs>151</Paragraphs>
  <Slides>51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Custom Design</vt:lpstr>
      <vt:lpstr>Office Theme</vt:lpstr>
      <vt:lpstr>Image</vt:lpstr>
      <vt:lpstr>PowerPoint Presentation</vt:lpstr>
      <vt:lpstr>1 – Istorija Grafičkog korisničkog interfejsa</vt:lpstr>
      <vt:lpstr>Grafički korisnički interfejs</vt:lpstr>
      <vt:lpstr>Grafički korisnički interfejs</vt:lpstr>
      <vt:lpstr>Prvi koraci - Douglas Englebart</vt:lpstr>
      <vt:lpstr>„The Mother of All Demos“- Douglas Englebart</vt:lpstr>
      <vt:lpstr>Xerox PARC</vt:lpstr>
      <vt:lpstr>Softver za Alto i Smalltalk</vt:lpstr>
      <vt:lpstr>Video - Smalltalk-76 Demo</vt:lpstr>
      <vt:lpstr>Apple-Lisa</vt:lpstr>
      <vt:lpstr>Macintosh</vt:lpstr>
      <vt:lpstr>VisiOn</vt:lpstr>
      <vt:lpstr>Windows</vt:lpstr>
      <vt:lpstr>Windows</vt:lpstr>
      <vt:lpstr>Microsoft Bob</vt:lpstr>
      <vt:lpstr>2 – Informaciona arhitektura</vt:lpstr>
      <vt:lpstr>Zadatak Grafičkog korisničkog interfejsa</vt:lpstr>
      <vt:lpstr>Lista Objekata</vt:lpstr>
      <vt:lpstr>Dvodimenzionalne tabele</vt:lpstr>
      <vt:lpstr>Hijerarhijske forme</vt:lpstr>
      <vt:lpstr>Prostorna organizacija</vt:lpstr>
      <vt:lpstr>Lista akcija</vt:lpstr>
      <vt:lpstr>Dugmad</vt:lpstr>
      <vt:lpstr>Traka sa menijima </vt:lpstr>
      <vt:lpstr>Tipovi menija</vt:lpstr>
      <vt:lpstr>Lista kategorija </vt:lpstr>
      <vt:lpstr>Lista alata </vt:lpstr>
      <vt:lpstr>Fizička struktura</vt:lpstr>
      <vt:lpstr>Višestruki prozori</vt:lpstr>
      <vt:lpstr>Prozor sa više okana</vt:lpstr>
      <vt:lpstr>Nove tendencije</vt:lpstr>
      <vt:lpstr>SKRIVENA NAVIGACIJA </vt:lpstr>
      <vt:lpstr>3 – Vizuelni principi u dizajnu interfejsa</vt:lpstr>
      <vt:lpstr>Vizuelna hijerarhija</vt:lpstr>
      <vt:lpstr>Hijerarhija sadržaja</vt:lpstr>
      <vt:lpstr>Hijerarhija sadržaja</vt:lpstr>
      <vt:lpstr>Božanske proporcije</vt:lpstr>
      <vt:lpstr>Fibonačijeva spirala </vt:lpstr>
      <vt:lpstr>Hikov zakon </vt:lpstr>
      <vt:lpstr>Fitsov zakon </vt:lpstr>
      <vt:lpstr>Geštalt zakoni dizajna </vt:lpstr>
      <vt:lpstr>GEŠTALT ZAKONI DIZAJNA </vt:lpstr>
      <vt:lpstr>GEŠTALT ZAKONI DIZAJNA </vt:lpstr>
      <vt:lpstr>4 – Metode za razvoj prototipova</vt:lpstr>
      <vt:lpstr>Prototipovi</vt:lpstr>
      <vt:lpstr>Skice i scenarija</vt:lpstr>
      <vt:lpstr>5 – Dizajn proces</vt:lpstr>
      <vt:lpstr>RUP proces</vt:lpstr>
      <vt:lpstr>Agilne metodologije</vt:lpstr>
      <vt:lpstr>Metode sa Prototipovima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</dc:creator>
  <cp:lastModifiedBy>Clive</cp:lastModifiedBy>
  <cp:revision>221</cp:revision>
  <dcterms:created xsi:type="dcterms:W3CDTF">2015-09-11T12:39:33Z</dcterms:created>
  <dcterms:modified xsi:type="dcterms:W3CDTF">2023-03-18T04:10:15Z</dcterms:modified>
</cp:coreProperties>
</file>